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6" r:id="rId10"/>
    <p:sldId id="264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8C0C8-74CB-4D38-9EFF-0389ECD47D50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C098C-D763-4DAB-871B-FBFA77BBA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4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EA31B-49B2-495F-BEEB-74F69E8F149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86A7-2987-49DB-9C96-379593F7AFA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540D-43E9-4017-820F-4D9D6CF8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7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86A7-2987-49DB-9C96-379593F7AFA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540D-43E9-4017-820F-4D9D6CF8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7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86A7-2987-49DB-9C96-379593F7AFA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540D-43E9-4017-820F-4D9D6CF8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86A7-2987-49DB-9C96-379593F7AFA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540D-43E9-4017-820F-4D9D6CF8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86A7-2987-49DB-9C96-379593F7AFA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540D-43E9-4017-820F-4D9D6CF8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86A7-2987-49DB-9C96-379593F7AFA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540D-43E9-4017-820F-4D9D6CF8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86A7-2987-49DB-9C96-379593F7AFA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540D-43E9-4017-820F-4D9D6CF8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7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86A7-2987-49DB-9C96-379593F7AFA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540D-43E9-4017-820F-4D9D6CF8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86A7-2987-49DB-9C96-379593F7AFA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540D-43E9-4017-820F-4D9D6CF8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86A7-2987-49DB-9C96-379593F7AFA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540D-43E9-4017-820F-4D9D6CF8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7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86A7-2987-49DB-9C96-379593F7AFA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540D-43E9-4017-820F-4D9D6CF8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3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86A7-2987-49DB-9C96-379593F7AFA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540D-43E9-4017-820F-4D9D6CF8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0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1937"/>
            <a:ext cx="78279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0" y="838200"/>
            <a:ext cx="7791363" cy="279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76400"/>
            <a:ext cx="3115957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4191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A. Name four coplanar points.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5334000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B. Name three lines.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8" y="1318736"/>
            <a:ext cx="8534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/>
              <a:t>1) Name the following.			2) Draw and label each of the following.</a:t>
            </a:r>
            <a:endParaRPr lang="en-US" altLang="en-US" b="1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86400" y="1698954"/>
            <a:ext cx="365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A. a segment with endpoints</a:t>
            </a:r>
            <a:r>
              <a:rPr lang="en-US" altLang="en-US" sz="2400" i="1" dirty="0"/>
              <a:t> M </a:t>
            </a:r>
            <a:r>
              <a:rPr lang="en-US" altLang="en-US" sz="2400" dirty="0"/>
              <a:t>and </a:t>
            </a:r>
            <a:r>
              <a:rPr lang="en-US" altLang="en-US" sz="2400" i="1" dirty="0"/>
              <a:t>N.</a:t>
            </a:r>
            <a:endParaRPr lang="en-US" altLang="en-US" sz="24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475514" y="3817203"/>
            <a:ext cx="35160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B. opposite rays with a common endpoint </a:t>
            </a:r>
            <a:r>
              <a:rPr lang="en-US" altLang="en-US" sz="2400" i="1" dirty="0"/>
              <a:t>T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5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3" name="Text Box 95"/>
          <p:cNvSpPr txBox="1">
            <a:spLocks noChangeArrowheads="1"/>
          </p:cNvSpPr>
          <p:nvPr/>
        </p:nvSpPr>
        <p:spPr bwMode="auto">
          <a:xfrm>
            <a:off x="304800" y="9906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dirty="0"/>
              <a:t>A</a:t>
            </a:r>
            <a:r>
              <a:rPr lang="en-US" altLang="en-US" sz="2400" dirty="0" smtClean="0"/>
              <a:t>. </a:t>
            </a:r>
            <a:r>
              <a:rPr lang="en-US" altLang="en-US" sz="2400" b="0" dirty="0"/>
              <a:t>Two opposite rays.</a:t>
            </a:r>
          </a:p>
        </p:txBody>
      </p:sp>
      <p:sp>
        <p:nvSpPr>
          <p:cNvPr id="17505" name="Text Box 97"/>
          <p:cNvSpPr txBox="1">
            <a:spLocks noChangeArrowheads="1"/>
          </p:cNvSpPr>
          <p:nvPr/>
        </p:nvSpPr>
        <p:spPr bwMode="auto">
          <a:xfrm>
            <a:off x="333375" y="3820886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dirty="0" smtClean="0"/>
              <a:t>C.  </a:t>
            </a:r>
            <a:r>
              <a:rPr lang="en-US" altLang="en-US" sz="2400" b="0" dirty="0"/>
              <a:t>The intersection of plane </a:t>
            </a:r>
            <a:r>
              <a:rPr lang="en-US" altLang="en-US" sz="2400" b="0" dirty="0">
                <a:latin typeface="Monotype Corsiva" pitchFamily="66" charset="0"/>
              </a:rPr>
              <a:t>N</a:t>
            </a:r>
            <a:r>
              <a:rPr lang="en-US" altLang="en-US" sz="2400" b="0" dirty="0"/>
              <a:t>  and plane </a:t>
            </a:r>
            <a:r>
              <a:rPr lang="en-US" altLang="en-US" sz="2400" b="0" dirty="0">
                <a:latin typeface="Monotype Corsiva" pitchFamily="66" charset="0"/>
              </a:rPr>
              <a:t>T</a:t>
            </a:r>
            <a:r>
              <a:rPr lang="en-US" altLang="en-US" sz="2400" b="0" dirty="0"/>
              <a:t>.</a:t>
            </a:r>
          </a:p>
        </p:txBody>
      </p:sp>
      <p:sp>
        <p:nvSpPr>
          <p:cNvPr id="17506" name="Text Box 98"/>
          <p:cNvSpPr txBox="1">
            <a:spLocks noChangeArrowheads="1"/>
          </p:cNvSpPr>
          <p:nvPr/>
        </p:nvSpPr>
        <p:spPr bwMode="auto">
          <a:xfrm>
            <a:off x="304800" y="5181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dirty="0" smtClean="0"/>
              <a:t>D.  </a:t>
            </a:r>
            <a:r>
              <a:rPr lang="en-US" altLang="en-US" sz="2400" b="0" dirty="0"/>
              <a:t>A plane containing </a:t>
            </a:r>
            <a:r>
              <a:rPr lang="en-US" altLang="en-US" sz="2400" b="0" i="1" dirty="0"/>
              <a:t>E</a:t>
            </a:r>
            <a:r>
              <a:rPr lang="en-US" altLang="en-US" sz="2400" b="0" dirty="0"/>
              <a:t>, </a:t>
            </a:r>
            <a:r>
              <a:rPr lang="en-US" altLang="en-US" sz="2400" b="0" i="1" dirty="0"/>
              <a:t>D</a:t>
            </a:r>
            <a:r>
              <a:rPr lang="en-US" altLang="en-US" sz="2400" b="0" dirty="0"/>
              <a:t>, and </a:t>
            </a:r>
            <a:r>
              <a:rPr lang="en-US" altLang="en-US" sz="2400" b="0" i="1" dirty="0"/>
              <a:t>B</a:t>
            </a:r>
            <a:r>
              <a:rPr lang="en-US" altLang="en-US" sz="2400" b="0" dirty="0"/>
              <a:t>.</a:t>
            </a:r>
          </a:p>
        </p:txBody>
      </p:sp>
      <p:grpSp>
        <p:nvGrpSpPr>
          <p:cNvPr id="17525" name="Group 117"/>
          <p:cNvGrpSpPr>
            <a:grpSpLocks/>
          </p:cNvGrpSpPr>
          <p:nvPr/>
        </p:nvGrpSpPr>
        <p:grpSpPr bwMode="auto">
          <a:xfrm>
            <a:off x="304800" y="2472417"/>
            <a:ext cx="4419600" cy="457200"/>
            <a:chOff x="192" y="1776"/>
            <a:chExt cx="2784" cy="288"/>
          </a:xfrm>
        </p:grpSpPr>
        <p:sp>
          <p:nvSpPr>
            <p:cNvPr id="17504" name="Text Box 96"/>
            <p:cNvSpPr txBox="1">
              <a:spLocks noChangeArrowheads="1"/>
            </p:cNvSpPr>
            <p:nvPr/>
          </p:nvSpPr>
          <p:spPr bwMode="auto">
            <a:xfrm>
              <a:off x="192" y="1776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2400" dirty="0" smtClean="0"/>
                <a:t>B.  </a:t>
              </a:r>
              <a:r>
                <a:rPr lang="en-US" altLang="en-US" sz="2400" b="0" dirty="0"/>
                <a:t>A point on BC.</a:t>
              </a:r>
            </a:p>
          </p:txBody>
        </p:sp>
        <p:sp>
          <p:nvSpPr>
            <p:cNvPr id="17507" name="Line 99"/>
            <p:cNvSpPr>
              <a:spLocks noChangeShapeType="1"/>
            </p:cNvSpPr>
            <p:nvPr/>
          </p:nvSpPr>
          <p:spPr bwMode="auto">
            <a:xfrm>
              <a:off x="1288" y="181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7523" name="Picture 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52400"/>
            <a:ext cx="48482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3029" y="29587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400" b="1" dirty="0"/>
              <a:t>3</a:t>
            </a:r>
            <a:r>
              <a:rPr lang="en-US" altLang="en-US" sz="2400" b="1" dirty="0" smtClean="0"/>
              <a:t>) Name the following.</a:t>
            </a:r>
            <a:r>
              <a:rPr lang="en-US" altLang="en-US" b="1" dirty="0" smtClean="0"/>
              <a:t>			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888681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Classwork/Homework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Page 9, #’s 13-27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078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Section 1.6 			p216</a:t>
            </a:r>
          </a:p>
          <a:p>
            <a:endParaRPr lang="en-US" sz="4000" dirty="0" smtClean="0"/>
          </a:p>
          <a:p>
            <a:r>
              <a:rPr lang="en-US" sz="4000" dirty="0" smtClean="0"/>
              <a:t>1</a:t>
            </a:r>
            <a:r>
              <a:rPr lang="en-US" sz="4000" dirty="0"/>
              <a:t>, 3, 21, 29, 37, 39, 47, 49, 53, 57, 61, 65</a:t>
            </a:r>
          </a:p>
        </p:txBody>
      </p:sp>
    </p:spTree>
    <p:extLst>
      <p:ext uri="{BB962C8B-B14F-4D97-AF65-F5344CB8AC3E}">
        <p14:creationId xmlns:p14="http://schemas.microsoft.com/office/powerpoint/2010/main" val="36198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5793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8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0" dirty="0" smtClean="0"/>
              <a:t>The most basic figures in geometry are </a:t>
            </a:r>
            <a:r>
              <a:rPr lang="en-US" altLang="en-US" u="sng" dirty="0" smtClean="0"/>
              <a:t>undefined terms</a:t>
            </a:r>
            <a:r>
              <a:rPr lang="en-US" altLang="en-US" b="0" dirty="0" smtClean="0"/>
              <a:t>, which cannot be defined by using other figures. The undefined terms </a:t>
            </a:r>
            <a:r>
              <a:rPr lang="en-US" altLang="en-US" b="0" i="1" dirty="0" smtClean="0"/>
              <a:t>point</a:t>
            </a:r>
            <a:r>
              <a:rPr lang="en-US" altLang="en-US" b="0" dirty="0" smtClean="0"/>
              <a:t>, </a:t>
            </a:r>
            <a:r>
              <a:rPr lang="en-US" altLang="en-US" b="0" i="1" dirty="0" smtClean="0"/>
              <a:t>line</a:t>
            </a:r>
            <a:r>
              <a:rPr lang="en-US" altLang="en-US" b="0" dirty="0" smtClean="0"/>
              <a:t>, and </a:t>
            </a:r>
            <a:r>
              <a:rPr lang="en-US" altLang="en-US" b="0" i="1" dirty="0" smtClean="0"/>
              <a:t>plane</a:t>
            </a:r>
            <a:r>
              <a:rPr lang="en-US" altLang="en-US" b="0" dirty="0" smtClean="0"/>
              <a:t> are the building blocks of geometry.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Point, Line and Plane.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Point: a point names a location and is represented by a dot.</a:t>
            </a:r>
          </a:p>
          <a:p>
            <a:pPr lvl="1"/>
            <a:r>
              <a:rPr lang="en-US" dirty="0" smtClean="0"/>
              <a:t>Has no thickness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Line: a line is a straight path.</a:t>
            </a:r>
          </a:p>
          <a:p>
            <a:pPr lvl="1"/>
            <a:r>
              <a:rPr lang="en-US" dirty="0" smtClean="0"/>
              <a:t>Has no thickness and extends forever.</a:t>
            </a:r>
          </a:p>
          <a:p>
            <a:endParaRPr lang="en-US" dirty="0" smtClean="0"/>
          </a:p>
          <a:p>
            <a:r>
              <a:rPr lang="en-US" dirty="0" smtClean="0"/>
              <a:t>Plane: a plane is a flat surface.</a:t>
            </a:r>
          </a:p>
          <a:p>
            <a:pPr lvl="1"/>
            <a:r>
              <a:rPr lang="en-US" dirty="0" smtClean="0"/>
              <a:t>Has no thickness and extends forever. </a:t>
            </a:r>
          </a:p>
        </p:txBody>
      </p:sp>
      <p:sp>
        <p:nvSpPr>
          <p:cNvPr id="4" name="Oval 3"/>
          <p:cNvSpPr/>
          <p:nvPr/>
        </p:nvSpPr>
        <p:spPr>
          <a:xfrm>
            <a:off x="8001000" y="236764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86600" y="3733800"/>
            <a:ext cx="14478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ata 6"/>
          <p:cNvSpPr/>
          <p:nvPr/>
        </p:nvSpPr>
        <p:spPr>
          <a:xfrm>
            <a:off x="7010400" y="5105400"/>
            <a:ext cx="1905000" cy="12192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50629" y="54102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03029" y="55626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74429" y="5949043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07829" y="58674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7010400" cy="64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334000" y="52578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34000" y="4724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0" dirty="0" smtClean="0"/>
              <a:t>Points that lie on the same line are </a:t>
            </a:r>
            <a:r>
              <a:rPr lang="en-US" altLang="en-US" u="sng" dirty="0" smtClean="0"/>
              <a:t>collinear</a:t>
            </a:r>
            <a:r>
              <a:rPr lang="en-US" altLang="en-US" b="0" dirty="0" smtClean="0"/>
              <a:t>.  </a:t>
            </a:r>
            <a:r>
              <a:rPr lang="en-US" altLang="en-US" b="0" i="1" dirty="0" smtClean="0"/>
              <a:t>K</a:t>
            </a:r>
            <a:r>
              <a:rPr lang="en-US" altLang="en-US" b="0" dirty="0" smtClean="0"/>
              <a:t>, </a:t>
            </a:r>
            <a:r>
              <a:rPr lang="en-US" altLang="en-US" b="0" i="1" dirty="0" smtClean="0"/>
              <a:t>L</a:t>
            </a:r>
            <a:r>
              <a:rPr lang="en-US" altLang="en-US" b="0" dirty="0" smtClean="0"/>
              <a:t>, and </a:t>
            </a:r>
            <a:r>
              <a:rPr lang="en-US" altLang="en-US" b="0" i="1" dirty="0" smtClean="0"/>
              <a:t>M</a:t>
            </a:r>
            <a:r>
              <a:rPr lang="en-US" altLang="en-US" b="0" dirty="0" smtClean="0"/>
              <a:t> are collinear.  </a:t>
            </a:r>
            <a:r>
              <a:rPr lang="en-US" altLang="en-US" b="0" i="1" dirty="0" smtClean="0"/>
              <a:t>K</a:t>
            </a:r>
            <a:r>
              <a:rPr lang="en-US" altLang="en-US" b="0" dirty="0" smtClean="0"/>
              <a:t>, </a:t>
            </a:r>
            <a:r>
              <a:rPr lang="en-US" altLang="en-US" b="0" i="1" dirty="0" smtClean="0"/>
              <a:t>L</a:t>
            </a:r>
            <a:r>
              <a:rPr lang="en-US" altLang="en-US" b="0" dirty="0" smtClean="0"/>
              <a:t>, and </a:t>
            </a:r>
            <a:r>
              <a:rPr lang="en-US" altLang="en-US" b="0" i="1" dirty="0" smtClean="0"/>
              <a:t>N</a:t>
            </a:r>
            <a:r>
              <a:rPr lang="en-US" altLang="en-US" b="0" dirty="0" smtClean="0"/>
              <a:t> are </a:t>
            </a:r>
            <a:r>
              <a:rPr lang="en-US" altLang="en-US" b="0" i="1" dirty="0" err="1" smtClean="0"/>
              <a:t>noncollinear</a:t>
            </a:r>
            <a:r>
              <a:rPr lang="en-US" altLang="en-US" b="0" dirty="0" smtClean="0"/>
              <a:t>. Points that lie on the same plane are </a:t>
            </a:r>
            <a:r>
              <a:rPr lang="en-US" altLang="en-US" u="sng" dirty="0" smtClean="0"/>
              <a:t>coplanar</a:t>
            </a:r>
            <a:r>
              <a:rPr lang="en-US" altLang="en-US" b="0" dirty="0" smtClean="0"/>
              <a:t>. Otherwise they are </a:t>
            </a:r>
            <a:r>
              <a:rPr lang="en-US" altLang="en-US" b="0" i="1" dirty="0" err="1" smtClean="0"/>
              <a:t>noncoplanar</a:t>
            </a:r>
            <a:r>
              <a:rPr lang="en-US" altLang="en-US" b="0" dirty="0" smtClean="0"/>
              <a:t>.</a:t>
            </a:r>
            <a:endParaRPr lang="en-US" altLang="en-US" sz="2800" b="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438400" y="4147457"/>
            <a:ext cx="3810000" cy="1387475"/>
            <a:chOff x="2112" y="2208"/>
            <a:chExt cx="2400" cy="874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2112" y="2448"/>
              <a:ext cx="240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2688" y="2880"/>
              <a:ext cx="96" cy="96"/>
            </a:xfrm>
            <a:prstGeom prst="ellipse">
              <a:avLst/>
            </a:prstGeom>
            <a:solidFill>
              <a:srgbClr val="000099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3936" y="2784"/>
              <a:ext cx="96" cy="96"/>
            </a:xfrm>
            <a:prstGeom prst="ellipse">
              <a:avLst/>
            </a:prstGeom>
            <a:solidFill>
              <a:srgbClr val="000099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696" y="2736"/>
              <a:ext cx="96" cy="96"/>
            </a:xfrm>
            <a:prstGeom prst="ellipse">
              <a:avLst/>
            </a:prstGeom>
            <a:solidFill>
              <a:srgbClr val="000099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304" y="2448"/>
              <a:ext cx="96" cy="96"/>
            </a:xfrm>
            <a:prstGeom prst="ellipse">
              <a:avLst/>
            </a:prstGeom>
            <a:solidFill>
              <a:srgbClr val="000099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840" y="254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2000" i="1">
                  <a:solidFill>
                    <a:srgbClr val="000099"/>
                  </a:solidFill>
                </a:rPr>
                <a:t>M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208" y="2208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2000" i="1">
                  <a:solidFill>
                    <a:srgbClr val="000099"/>
                  </a:solidFill>
                </a:rPr>
                <a:t>K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648" y="2496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2000" i="1">
                  <a:solidFill>
                    <a:srgbClr val="000099"/>
                  </a:solidFill>
                </a:rPr>
                <a:t>L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2832" y="2832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2000" i="1" dirty="0">
                  <a:solidFill>
                    <a:srgbClr val="000099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7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316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1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Opposite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one always seems to be an issue with students. </a:t>
            </a:r>
          </a:p>
          <a:p>
            <a:r>
              <a:rPr lang="en-US" dirty="0" smtClean="0"/>
              <a:t>You need to think about two rays (two arrows) that point in exact opposite directions but also share the point they start at.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		A                       B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70314" y="5181600"/>
            <a:ext cx="2362200" cy="152400"/>
            <a:chOff x="1600200" y="5181600"/>
            <a:chExt cx="2362200" cy="15240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1600200" y="5257800"/>
              <a:ext cx="2286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810000" y="51816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91000" y="4724400"/>
            <a:ext cx="3002280" cy="152400"/>
            <a:chOff x="4191000" y="4724400"/>
            <a:chExt cx="3002280" cy="1524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267200" y="4800600"/>
              <a:ext cx="2926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191000" y="47244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59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268</Words>
  <Application>Microsoft Office PowerPoint</Application>
  <PresentationFormat>On-screen Show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Point, Line and Plane. </vt:lpstr>
      <vt:lpstr>PowerPoint Presentation</vt:lpstr>
      <vt:lpstr>PowerPoint Presentation</vt:lpstr>
      <vt:lpstr>PowerPoint Presentation</vt:lpstr>
      <vt:lpstr>Opposite Rays</vt:lpstr>
      <vt:lpstr>PowerPoint Presentation</vt:lpstr>
      <vt:lpstr>Examples</vt:lpstr>
      <vt:lpstr>PowerPoint Presentation</vt:lpstr>
      <vt:lpstr>Classwork/Homework</vt:lpstr>
      <vt:lpstr>PowerPoint Presentation</vt:lpstr>
    </vt:vector>
  </TitlesOfParts>
  <Company>Huron Valley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Miller</dc:creator>
  <cp:lastModifiedBy>Daniel Miller</cp:lastModifiedBy>
  <cp:revision>10</cp:revision>
  <dcterms:created xsi:type="dcterms:W3CDTF">2014-09-04T10:31:11Z</dcterms:created>
  <dcterms:modified xsi:type="dcterms:W3CDTF">2014-09-04T18:17:39Z</dcterms:modified>
</cp:coreProperties>
</file>